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72" r:id="rId2"/>
    <p:sldId id="273" r:id="rId3"/>
    <p:sldId id="281" r:id="rId4"/>
    <p:sldId id="282" r:id="rId5"/>
    <p:sldId id="283" r:id="rId6"/>
    <p:sldId id="284" r:id="rId7"/>
    <p:sldId id="285" r:id="rId8"/>
    <p:sldId id="286" r:id="rId9"/>
    <p:sldId id="287" r:id="rId10"/>
    <p:sldId id="280" r:id="rId11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0A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61"/>
    <p:restoredTop sz="72350" autoAdjust="0"/>
  </p:normalViewPr>
  <p:slideViewPr>
    <p:cSldViewPr snapToGrid="0" snapToObjects="1">
      <p:cViewPr>
        <p:scale>
          <a:sx n="102" d="100"/>
          <a:sy n="102" d="100"/>
        </p:scale>
        <p:origin x="1464" y="-4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05D4A-591D-2B41-B8F4-FA371B41D1CF}" type="datetimeFigureOut">
              <a:rPr lang="de-DE" smtClean="0"/>
              <a:t>13.01.19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7A71A-5AE3-EA43-B407-0093EC871A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785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 userDrawn="1"/>
        </p:nvSpPr>
        <p:spPr>
          <a:xfrm>
            <a:off x="407509" y="717125"/>
            <a:ext cx="8885583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500" b="1" u="non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4500" b="1" u="non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&amp; Steganalyse</a:t>
            </a:r>
          </a:p>
          <a:p>
            <a:r>
              <a:rPr lang="de-DE" sz="3600" b="0" i="1" u="none" baseline="0" dirty="0">
                <a:effectLst/>
                <a:latin typeface="Helvetica" charset="0"/>
                <a:ea typeface="Helvetica" charset="0"/>
                <a:cs typeface="Helvetica" charset="0"/>
              </a:rPr>
              <a:t>3. Seminarvortrag</a:t>
            </a:r>
            <a:br>
              <a:rPr lang="de-DE" sz="4500" b="1" baseline="0" dirty="0">
                <a:latin typeface="Helvetica" charset="0"/>
                <a:ea typeface="Helvetica" charset="0"/>
                <a:cs typeface="Helvetica" charset="0"/>
              </a:rPr>
            </a:br>
            <a:endParaRPr lang="de-DE" sz="3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4534531" y="5485532"/>
            <a:ext cx="41664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2100" b="1" i="0" u="none" dirty="0" err="1"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2100" b="1" i="0" u="none" dirty="0">
              <a:latin typeface="Helvetica" charset="0"/>
              <a:ea typeface="Helvetica" charset="0"/>
              <a:cs typeface="Helvetica" charset="0"/>
            </a:endParaRPr>
          </a:p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Marc</a:t>
            </a:r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 Torchala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Felix Berger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Moritz Nachtigall</a:t>
            </a:r>
            <a:endParaRPr lang="de-DE" sz="1500" i="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7" name="Gerade Verbindung 16"/>
          <p:cNvCxnSpPr/>
          <p:nvPr userDrawn="1"/>
        </p:nvCxnSpPr>
        <p:spPr>
          <a:xfrm flipV="1">
            <a:off x="0" y="2637183"/>
            <a:ext cx="9144000" cy="13252"/>
          </a:xfrm>
          <a:prstGeom prst="line">
            <a:avLst/>
          </a:prstGeom>
          <a:ln w="889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Bild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7655" y="5579538"/>
            <a:ext cx="1229814" cy="8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920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89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6" y="365129"/>
            <a:ext cx="1971675" cy="5811839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628656" y="365129"/>
            <a:ext cx="5800725" cy="581183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122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6"/>
              </a:buClr>
              <a:defRPr/>
            </a:lvl1pPr>
            <a:lvl2pPr>
              <a:buClr>
                <a:schemeClr val="accent6"/>
              </a:buClr>
              <a:defRPr sz="1900"/>
            </a:lvl2pPr>
            <a:lvl3pPr>
              <a:buClr>
                <a:schemeClr val="accent6"/>
              </a:buClr>
              <a:defRPr sz="1800"/>
            </a:lvl3pPr>
            <a:lvl4pPr>
              <a:buClr>
                <a:schemeClr val="accent6"/>
              </a:buClr>
              <a:defRPr sz="1600"/>
            </a:lvl4pPr>
            <a:lvl5pPr>
              <a:buClr>
                <a:schemeClr val="accent6"/>
              </a:buCl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feld 7"/>
          <p:cNvSpPr txBox="1"/>
          <p:nvPr userDrawn="1"/>
        </p:nvSpPr>
        <p:spPr>
          <a:xfrm>
            <a:off x="2144815" y="23358"/>
            <a:ext cx="4854370" cy="33855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 algn="ctr"/>
            <a:r>
              <a:rPr lang="de-DE" sz="1600" b="1" i="0" dirty="0" err="1">
                <a:effectLst/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1600" b="1" i="0" baseline="0" dirty="0">
                <a:effectLst/>
                <a:latin typeface="Helvetica" charset="0"/>
                <a:ea typeface="Helvetica" charset="0"/>
                <a:cs typeface="Helvetica" charset="0"/>
              </a:rPr>
              <a:t> &amp; Steganalyse</a:t>
            </a:r>
            <a:endParaRPr lang="de-DE" sz="1600" b="0" i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Textfeld 8"/>
          <p:cNvSpPr txBox="1"/>
          <p:nvPr userDrawn="1"/>
        </p:nvSpPr>
        <p:spPr>
          <a:xfrm>
            <a:off x="0" y="6356394"/>
            <a:ext cx="2758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effectLst/>
                <a:latin typeface="Helvetica" charset="0"/>
                <a:ea typeface="Helvetica" charset="0"/>
                <a:cs typeface="Helvetica" charset="0"/>
              </a:rPr>
              <a:t>Felix</a:t>
            </a:r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 Berger</a:t>
            </a:r>
            <a:b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</a:br>
            <a:r>
              <a:rPr lang="de-DE" sz="1400" b="1" baseline="0">
                <a:effectLst/>
                <a:latin typeface="Helvetica" charset="0"/>
                <a:ea typeface="Helvetica" charset="0"/>
                <a:cs typeface="Helvetica" charset="0"/>
              </a:rPr>
              <a:t>Marc Torchala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Textfeld 13"/>
          <p:cNvSpPr txBox="1"/>
          <p:nvPr userDrawn="1"/>
        </p:nvSpPr>
        <p:spPr>
          <a:xfrm>
            <a:off x="8579145" y="33462"/>
            <a:ext cx="56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4C0F49E-C000-F84D-A02F-74E671EBD9F4}" type="slidenum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pPr algn="r"/>
              <a:t>‹Nr.›</a:t>
            </a:fld>
            <a:endParaRPr lang="de-DE" sz="12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0" y="38865"/>
            <a:ext cx="2367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023192D-BAE1-D245-AB5C-2881A0B0907B}" type="datetime4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t>13. Januar 2019</a:t>
            </a:fld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6" name="Gerade Verbindung 15"/>
          <p:cNvCxnSpPr/>
          <p:nvPr userDrawn="1"/>
        </p:nvCxnSpPr>
        <p:spPr>
          <a:xfrm flipV="1">
            <a:off x="-14990" y="367587"/>
            <a:ext cx="9144000" cy="13252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6353353"/>
            <a:ext cx="9148970" cy="1075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Bild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3938" y="6448811"/>
            <a:ext cx="496124" cy="352509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7482477" y="6371044"/>
            <a:ext cx="164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Moritz Nachtigall</a:t>
            </a:r>
          </a:p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1400" b="1" baseline="0" dirty="0" err="1">
                <a:effectLst/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34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44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7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50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2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7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4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1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9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4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1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6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6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501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48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97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74" indent="0">
              <a:buNone/>
              <a:defRPr sz="2100"/>
            </a:lvl2pPr>
            <a:lvl3pPr marL="685750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2" indent="0">
              <a:buNone/>
              <a:defRPr sz="1500"/>
            </a:lvl6pPr>
            <a:lvl7pPr marL="2057247" indent="0">
              <a:buNone/>
              <a:defRPr sz="1500"/>
            </a:lvl7pPr>
            <a:lvl8pPr marL="2400120" indent="0">
              <a:buNone/>
              <a:defRPr sz="1500"/>
            </a:lvl8pPr>
            <a:lvl9pPr marL="2742994" indent="0">
              <a:buNone/>
              <a:defRPr sz="1500"/>
            </a:lvl9pPr>
          </a:lstStyle>
          <a:p>
            <a:r>
              <a:rPr lang="de-DE"/>
              <a:t>Bild auf Platzhalter ziehen oder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56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846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68575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171438" indent="-171438" algn="l" defTabSz="685750" rtl="0" eaLnBrk="1" latinLnBrk="0" hangingPunct="1">
        <a:lnSpc>
          <a:spcPct val="90000"/>
        </a:lnSpc>
        <a:spcBef>
          <a:spcPts val="751"/>
        </a:spcBef>
        <a:buClr>
          <a:srgbClr val="FF0000"/>
        </a:buClr>
        <a:buFont typeface="Arial" charset="0"/>
        <a:buChar char="•"/>
        <a:defRPr sz="21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514314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857187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5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200061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542935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1885810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082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oder Anmerkungen?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638" y="1809932"/>
            <a:ext cx="4382724" cy="43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80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Steganalyse</a:t>
            </a:r>
          </a:p>
          <a:p>
            <a:pPr lvl="1"/>
            <a:r>
              <a:rPr lang="de-DE" b="1" dirty="0"/>
              <a:t>Allgemeines</a:t>
            </a:r>
          </a:p>
          <a:p>
            <a:pPr lvl="1"/>
            <a:r>
              <a:rPr lang="de-DE" b="1" dirty="0"/>
              <a:t>Angriffe zur Erkennung von manipulierten Bildern</a:t>
            </a:r>
          </a:p>
          <a:p>
            <a:pPr lvl="2"/>
            <a:r>
              <a:rPr lang="de-DE" dirty="0"/>
              <a:t>Visueller Angriff</a:t>
            </a:r>
          </a:p>
          <a:p>
            <a:pPr lvl="2"/>
            <a:r>
              <a:rPr lang="de-DE" dirty="0"/>
              <a:t>Histogramm-Angriff</a:t>
            </a:r>
          </a:p>
          <a:p>
            <a:pPr lvl="1"/>
            <a:r>
              <a:rPr lang="de-DE" b="1" dirty="0"/>
              <a:t>Angriffe zur Erkennung von manipulierten Audio-Dateien</a:t>
            </a:r>
            <a:endParaRPr lang="de-DE" dirty="0"/>
          </a:p>
          <a:p>
            <a:pPr lvl="2"/>
            <a:r>
              <a:rPr lang="de-DE" dirty="0"/>
              <a:t>Spektralanalyse</a:t>
            </a:r>
          </a:p>
          <a:p>
            <a:pPr marL="342876" lvl="1" indent="0">
              <a:buNone/>
            </a:pPr>
            <a:endParaRPr lang="de-DE" dirty="0"/>
          </a:p>
          <a:p>
            <a:r>
              <a:rPr lang="de-DE" b="1" dirty="0"/>
              <a:t>Zusammenfassung</a:t>
            </a:r>
          </a:p>
        </p:txBody>
      </p:sp>
    </p:spTree>
    <p:extLst>
      <p:ext uri="{BB962C8B-B14F-4D97-AF65-F5344CB8AC3E}">
        <p14:creationId xmlns:p14="http://schemas.microsoft.com/office/powerpoint/2010/main" val="132040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215780-4FE6-F04E-954E-7562F52FD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Visueller 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4542A7-26D5-A64D-9293-0C942D2AD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Entscheidung ob ein Bild manipuliert ist oder nicht wird visuell getroffen</a:t>
            </a:r>
          </a:p>
          <a:p>
            <a:r>
              <a:rPr lang="de-DE" dirty="0"/>
              <a:t>Sichtbarmachung von Mustern in der Bitstruktur des Bildes</a:t>
            </a:r>
          </a:p>
          <a:p>
            <a:r>
              <a:rPr lang="de-DE" dirty="0"/>
              <a:t>Prüfung aller LSB-Kombinationen über Zuweisung einer Farbe für jede Kombination</a:t>
            </a:r>
          </a:p>
          <a:p>
            <a:r>
              <a:rPr lang="de-DE" dirty="0"/>
              <a:t>Jeder Pixel wird hinsichtlich der LSBs geprüft und bekommt eine neue Farbe zugewiesen</a:t>
            </a:r>
          </a:p>
          <a:p>
            <a:endParaRPr lang="de-DE" dirty="0"/>
          </a:p>
          <a:p>
            <a:r>
              <a:rPr lang="de-DE" dirty="0"/>
              <a:t>Beispiel: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B92A4EB-8B9F-CE49-9B2E-BB92A41AE397}"/>
              </a:ext>
            </a:extLst>
          </p:cNvPr>
          <p:cNvSpPr/>
          <p:nvPr/>
        </p:nvSpPr>
        <p:spPr>
          <a:xfrm>
            <a:off x="2137719" y="5263978"/>
            <a:ext cx="358346" cy="35834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8D747AA-B8B2-9940-9A2D-0CE1D2203764}"/>
              </a:ext>
            </a:extLst>
          </p:cNvPr>
          <p:cNvSpPr/>
          <p:nvPr/>
        </p:nvSpPr>
        <p:spPr>
          <a:xfrm>
            <a:off x="1622854" y="5263978"/>
            <a:ext cx="358346" cy="3583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A2CD577-685A-AB44-8155-26C4A3B3CF10}"/>
              </a:ext>
            </a:extLst>
          </p:cNvPr>
          <p:cNvSpPr txBox="1"/>
          <p:nvPr/>
        </p:nvSpPr>
        <p:spPr>
          <a:xfrm>
            <a:off x="875270" y="5263978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 LSB: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329DC37-EF0D-9C42-8085-815675AA395C}"/>
              </a:ext>
            </a:extLst>
          </p:cNvPr>
          <p:cNvSpPr txBox="1"/>
          <p:nvPr/>
        </p:nvSpPr>
        <p:spPr>
          <a:xfrm>
            <a:off x="1622854" y="5745892"/>
            <a:ext cx="358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DD88BF-4B15-EA4F-869A-3AE2FCB94BEE}"/>
              </a:ext>
            </a:extLst>
          </p:cNvPr>
          <p:cNvSpPr txBox="1"/>
          <p:nvPr/>
        </p:nvSpPr>
        <p:spPr>
          <a:xfrm>
            <a:off x="2137719" y="5745892"/>
            <a:ext cx="358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 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F9363D8-454D-494B-9124-D736A958BA4A}"/>
              </a:ext>
            </a:extLst>
          </p:cNvPr>
          <p:cNvSpPr/>
          <p:nvPr/>
        </p:nvSpPr>
        <p:spPr>
          <a:xfrm>
            <a:off x="5315207" y="5262607"/>
            <a:ext cx="358346" cy="358346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3E825B-7641-9B46-B77B-9EB8E852D92D}"/>
              </a:ext>
            </a:extLst>
          </p:cNvPr>
          <p:cNvSpPr/>
          <p:nvPr/>
        </p:nvSpPr>
        <p:spPr>
          <a:xfrm>
            <a:off x="5830072" y="5269471"/>
            <a:ext cx="358346" cy="35834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381B4EB-0115-D044-B58A-D9651B9C1423}"/>
              </a:ext>
            </a:extLst>
          </p:cNvPr>
          <p:cNvSpPr/>
          <p:nvPr/>
        </p:nvSpPr>
        <p:spPr>
          <a:xfrm>
            <a:off x="6344937" y="5262607"/>
            <a:ext cx="358346" cy="35834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BE3F372-68BB-ED4F-AD1F-CB1FF74ADDA7}"/>
              </a:ext>
            </a:extLst>
          </p:cNvPr>
          <p:cNvSpPr/>
          <p:nvPr/>
        </p:nvSpPr>
        <p:spPr>
          <a:xfrm>
            <a:off x="4800342" y="5262607"/>
            <a:ext cx="358346" cy="3583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5865BE5-16CC-EC4B-99B6-2CB4772AC500}"/>
              </a:ext>
            </a:extLst>
          </p:cNvPr>
          <p:cNvSpPr txBox="1"/>
          <p:nvPr/>
        </p:nvSpPr>
        <p:spPr>
          <a:xfrm>
            <a:off x="4001272" y="5283006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 LSBs: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96B8E66-EB80-4046-B1D3-2A8A27D4AF81}"/>
              </a:ext>
            </a:extLst>
          </p:cNvPr>
          <p:cNvSpPr txBox="1"/>
          <p:nvPr/>
        </p:nvSpPr>
        <p:spPr>
          <a:xfrm>
            <a:off x="4730320" y="5698600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00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31BDB9C-ED94-FE44-9B14-61EBB505763D}"/>
              </a:ext>
            </a:extLst>
          </p:cNvPr>
          <p:cNvSpPr txBox="1"/>
          <p:nvPr/>
        </p:nvSpPr>
        <p:spPr>
          <a:xfrm>
            <a:off x="5291523" y="5708952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01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8009A08-F71A-B24B-BA56-342A61F39C47}"/>
              </a:ext>
            </a:extLst>
          </p:cNvPr>
          <p:cNvSpPr txBox="1"/>
          <p:nvPr/>
        </p:nvSpPr>
        <p:spPr>
          <a:xfrm>
            <a:off x="5795061" y="5706817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10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15D8EC2-8944-8943-9698-A52095767976}"/>
              </a:ext>
            </a:extLst>
          </p:cNvPr>
          <p:cNvSpPr txBox="1"/>
          <p:nvPr/>
        </p:nvSpPr>
        <p:spPr>
          <a:xfrm>
            <a:off x="6334252" y="5715742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789519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1FBCAC-7B8E-EF44-9546-5D351E286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Visueller 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63B46F-812E-A746-96D4-72B90DF18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Sequenziell jede Anzahl von LSBs ausprobieren und Ergebnis visuell bewerten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DC48625-8F5F-6A42-820F-17D0DC381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83" y="2903837"/>
            <a:ext cx="2750290" cy="182983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187B267-38B0-ED44-B8F4-71006B628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940" y="2903837"/>
            <a:ext cx="2532622" cy="182983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C055387-0BDD-354B-B680-64799F128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329" y="2903838"/>
            <a:ext cx="2751202" cy="1829829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E526F33-8BFF-D043-9FF7-4526E4521488}"/>
              </a:ext>
            </a:extLst>
          </p:cNvPr>
          <p:cNvSpPr txBox="1"/>
          <p:nvPr/>
        </p:nvSpPr>
        <p:spPr>
          <a:xfrm>
            <a:off x="1149178" y="4901317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4 LSBs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10033F4-B2C7-7A46-A9F6-04DCE7A0AFCE}"/>
              </a:ext>
            </a:extLst>
          </p:cNvPr>
          <p:cNvSpPr txBox="1"/>
          <p:nvPr/>
        </p:nvSpPr>
        <p:spPr>
          <a:xfrm>
            <a:off x="4185515" y="4901317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 LSBs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7E1DD61-C5D7-6C49-8C6D-7001B55C398E}"/>
              </a:ext>
            </a:extLst>
          </p:cNvPr>
          <p:cNvSpPr txBox="1"/>
          <p:nvPr/>
        </p:nvSpPr>
        <p:spPr>
          <a:xfrm>
            <a:off x="7221853" y="4901317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 LSB</a:t>
            </a:r>
          </a:p>
        </p:txBody>
      </p:sp>
    </p:spTree>
    <p:extLst>
      <p:ext uri="{BB962C8B-B14F-4D97-AF65-F5344CB8AC3E}">
        <p14:creationId xmlns:p14="http://schemas.microsoft.com/office/powerpoint/2010/main" val="21203916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A6060D-035A-3349-9EED-420A2685B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Visueller 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F6A8F2-A1A4-6345-ABB7-525EBB93C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Verwendung einer falschen Anzahl von vermuteten LSBs äußert sich durch Annäherung an das Originalbild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97C7EFE-4496-A649-8967-294CA7B9D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030" y="3023740"/>
            <a:ext cx="2889422" cy="1930824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0EA8003-E1E3-E445-B65C-FA8188D8C5DF}"/>
              </a:ext>
            </a:extLst>
          </p:cNvPr>
          <p:cNvSpPr txBox="1"/>
          <p:nvPr/>
        </p:nvSpPr>
        <p:spPr>
          <a:xfrm>
            <a:off x="2159541" y="500195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Original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B7207D8-4455-1041-8CB4-50F9C1D5D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690" y="3011598"/>
            <a:ext cx="2889422" cy="194296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45AD6D13-17AD-1148-8680-B4DA4F1B5655}"/>
              </a:ext>
            </a:extLst>
          </p:cNvPr>
          <p:cNvSpPr txBox="1"/>
          <p:nvPr/>
        </p:nvSpPr>
        <p:spPr>
          <a:xfrm>
            <a:off x="5831201" y="4985949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6 LSBs</a:t>
            </a:r>
          </a:p>
        </p:txBody>
      </p:sp>
    </p:spTree>
    <p:extLst>
      <p:ext uri="{BB962C8B-B14F-4D97-AF65-F5344CB8AC3E}">
        <p14:creationId xmlns:p14="http://schemas.microsoft.com/office/powerpoint/2010/main" val="4110177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25F97-64CD-7346-9302-AFF9556A3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Histogramm-Angriff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AED1AE-5A84-1947-98AC-2E8E77E06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Häufigkeitsverteilung der einzelnen Pixel-Werte</a:t>
            </a:r>
          </a:p>
          <a:p>
            <a:r>
              <a:rPr lang="de-DE" dirty="0"/>
              <a:t>Original-Bild besitzt fließenden Übergang zwischen einzelnen Farbwerten und deren Anzahl</a:t>
            </a:r>
          </a:p>
          <a:p>
            <a:r>
              <a:rPr lang="de-DE" dirty="0"/>
              <a:t>Ziel: Eine Veränderung im Original-Bild über die LSB-Methode verursacht eine hohe Varianz</a:t>
            </a:r>
          </a:p>
          <a:p>
            <a:r>
              <a:rPr lang="de-DE" dirty="0"/>
              <a:t>Diese Varianz ist gerade in den Pixel-Werten zu erkennen, die am meisten im Bild verwendet werden</a:t>
            </a:r>
          </a:p>
        </p:txBody>
      </p:sp>
    </p:spTree>
    <p:extLst>
      <p:ext uri="{BB962C8B-B14F-4D97-AF65-F5344CB8AC3E}">
        <p14:creationId xmlns:p14="http://schemas.microsoft.com/office/powerpoint/2010/main" val="944780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69165E-A4C2-894C-9353-D594EEFF2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/>
          <a:p>
            <a:r>
              <a:rPr lang="de-DE" dirty="0"/>
              <a:t>Histogramm-Angriff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97661BA-9894-0746-8E43-495EDDB2C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99" y="2090803"/>
            <a:ext cx="4473659" cy="317317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A6B48DE-7E6A-1440-B00D-615C34C0FCEF}"/>
              </a:ext>
            </a:extLst>
          </p:cNvPr>
          <p:cNvSpPr txBox="1"/>
          <p:nvPr/>
        </p:nvSpPr>
        <p:spPr>
          <a:xfrm>
            <a:off x="2070106" y="5276337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Original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13ED09F-5308-4F46-B319-0D3F0EE1F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986" y="2090803"/>
            <a:ext cx="4322340" cy="317317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1339949-A1E7-C841-BB93-66C29D24A7C7}"/>
              </a:ext>
            </a:extLst>
          </p:cNvPr>
          <p:cNvSpPr txBox="1"/>
          <p:nvPr/>
        </p:nvSpPr>
        <p:spPr>
          <a:xfrm>
            <a:off x="6468313" y="5263979"/>
            <a:ext cx="1730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verändertes Bild</a:t>
            </a:r>
          </a:p>
        </p:txBody>
      </p:sp>
    </p:spTree>
    <p:extLst>
      <p:ext uri="{BB962C8B-B14F-4D97-AF65-F5344CB8AC3E}">
        <p14:creationId xmlns:p14="http://schemas.microsoft.com/office/powerpoint/2010/main" val="1658273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589609-DA7B-B24D-A67A-49E8BA865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Histogramm-Angriff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4677A8-A917-9F43-8376-A8DDF9390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6948AA7-87E1-E241-93AD-07A08EFDA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164" y="1515847"/>
            <a:ext cx="6407672" cy="466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773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B7D067-E7B4-6C46-8283-7B3138E1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Nachteile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154284-5FA6-0847-84A3-4EA944E63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Verschleierungsmöglichkeiten</a:t>
            </a:r>
          </a:p>
          <a:p>
            <a:r>
              <a:rPr lang="de-DE" dirty="0"/>
              <a:t>veränderte Pixel müssen zufälliger verteilt werden</a:t>
            </a:r>
          </a:p>
          <a:p>
            <a:pPr lvl="1"/>
            <a:r>
              <a:rPr lang="de-DE" dirty="0"/>
              <a:t>keine Muster dürfen entstehen</a:t>
            </a:r>
          </a:p>
          <a:p>
            <a:pPr lvl="1"/>
            <a:r>
              <a:rPr lang="de-DE" dirty="0"/>
              <a:t>Änderungen an häufig auftretenden Pixelwerten müssen vermieden werden</a:t>
            </a:r>
          </a:p>
          <a:p>
            <a:r>
              <a:rPr lang="de-DE" dirty="0"/>
              <a:t>Rekonstruktion einer versteckten Nachricht wird dadurch auch schwerer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60265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AMCVorlagePräsentation" id="{708A2B3B-EC0D-B044-A312-A1E8EFD62AF2}" vid="{9548B672-2ABD-5046-A4C6-F0F33EED0F6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CAMCVorlagePräsentation</Template>
  <TotalTime>0</TotalTime>
  <Words>198</Words>
  <Application>Microsoft Macintosh PowerPoint</Application>
  <PresentationFormat>Bildschirmpräsentation (4:3)</PresentationFormat>
  <Paragraphs>50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Helvetica</vt:lpstr>
      <vt:lpstr>Office-Design</vt:lpstr>
      <vt:lpstr>PowerPoint-Präsentation</vt:lpstr>
      <vt:lpstr>Inhalt</vt:lpstr>
      <vt:lpstr>Visueller Angriff</vt:lpstr>
      <vt:lpstr>Visueller Angriff</vt:lpstr>
      <vt:lpstr>Visueller Angriff</vt:lpstr>
      <vt:lpstr>Histogramm-Angriff</vt:lpstr>
      <vt:lpstr>Histogramm-Angriff</vt:lpstr>
      <vt:lpstr>Histogramm-Angriff</vt:lpstr>
      <vt:lpstr>Nachteile</vt:lpstr>
      <vt:lpstr>Fragen oder Anmerkungen?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 Torchala</dc:creator>
  <cp:lastModifiedBy>Marc Torchala</cp:lastModifiedBy>
  <cp:revision>131</cp:revision>
  <cp:lastPrinted>2018-11-12T14:04:00Z</cp:lastPrinted>
  <dcterms:created xsi:type="dcterms:W3CDTF">2018-03-29T13:45:31Z</dcterms:created>
  <dcterms:modified xsi:type="dcterms:W3CDTF">2019-01-13T13:30:40Z</dcterms:modified>
</cp:coreProperties>
</file>

<file path=docProps/thumbnail.jpeg>
</file>